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79" r:id="rId2"/>
    <p:sldId id="280" r:id="rId3"/>
    <p:sldId id="285" r:id="rId4"/>
    <p:sldId id="281" r:id="rId5"/>
    <p:sldId id="284" r:id="rId6"/>
    <p:sldId id="287" r:id="rId7"/>
    <p:sldId id="288" r:id="rId8"/>
    <p:sldId id="286"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F26631"/>
    <a:srgbClr val="0055A4"/>
    <a:srgbClr val="595959"/>
    <a:srgbClr val="4040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2" autoAdjust="0"/>
    <p:restoredTop sz="99877" autoAdjust="0"/>
  </p:normalViewPr>
  <p:slideViewPr>
    <p:cSldViewPr snapToGrid="0" showGuides="1">
      <p:cViewPr varScale="1">
        <p:scale>
          <a:sx n="44" d="100"/>
          <a:sy n="44" d="100"/>
        </p:scale>
        <p:origin x="496" y="4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notesViewPr>
    <p:cSldViewPr snapToGrid="0" showGuides="1">
      <p:cViewPr varScale="1">
        <p:scale>
          <a:sx n="60" d="100"/>
          <a:sy n="60" d="100"/>
        </p:scale>
        <p:origin x="3187"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829D10-A4B5-473F-BAFD-06668A575D6E}" type="datetimeFigureOut">
              <a:rPr lang="nl-BE" smtClean="0"/>
              <a:t>12/06/2020</a:t>
            </a:fld>
            <a:endParaRPr lang="nl-BE"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03A36C-22E5-4971-929B-FB354024E703}" type="slidenum">
              <a:rPr lang="nl-BE" smtClean="0"/>
              <a:t>‹#›</a:t>
            </a:fld>
            <a:endParaRPr lang="nl-BE" dirty="0"/>
          </a:p>
        </p:txBody>
      </p:sp>
    </p:spTree>
    <p:extLst>
      <p:ext uri="{BB962C8B-B14F-4D97-AF65-F5344CB8AC3E}">
        <p14:creationId xmlns:p14="http://schemas.microsoft.com/office/powerpoint/2010/main" val="1165450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FC448-D3C8-422C-A916-FA3897EA7527}" type="datetimeFigureOut">
              <a:rPr lang="nl-BE" smtClean="0"/>
              <a:t>12/06/2020</a:t>
            </a:fld>
            <a:endParaRPr lang="nl-BE" dirty="0"/>
          </a:p>
        </p:txBody>
      </p:sp>
      <p:sp>
        <p:nvSpPr>
          <p:cNvPr id="4" name="Tijdelijke aanduiding voor dia-afbeelding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2E410-8225-4AD5-B0C8-8E49F146C887}" type="slidenum">
              <a:rPr lang="nl-BE" smtClean="0"/>
              <a:t>‹#›</a:t>
            </a:fld>
            <a:endParaRPr lang="nl-BE" dirty="0"/>
          </a:p>
        </p:txBody>
      </p:sp>
    </p:spTree>
    <p:extLst>
      <p:ext uri="{BB962C8B-B14F-4D97-AF65-F5344CB8AC3E}">
        <p14:creationId xmlns:p14="http://schemas.microsoft.com/office/powerpoint/2010/main" val="105187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865214E-E0EA-4CA0-90E0-AA8BF17268D5}" type="datetime1">
              <a:rPr lang="nl-BE" smtClean="0"/>
              <a:t>12/06/2020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69560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34B8901-22B9-493B-9B4F-9D102F5A7D76}" type="datetime1">
              <a:rPr lang="nl-BE" smtClean="0"/>
              <a:t>12/06/2020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422037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96F5558-4BD5-4103-B621-743F684AA702}" type="datetime1">
              <a:rPr lang="nl-BE" smtClean="0"/>
              <a:t>12/06/2020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9321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5EF8255-3E10-4C47-B397-C68433088BBA}" type="datetime1">
              <a:rPr lang="nl-BE" smtClean="0"/>
              <a:t>12/06/2020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41950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de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2D1D616-9E60-444A-8BA0-7FF3C0E19753}" type="datetime1">
              <a:rPr lang="nl-BE" smtClean="0"/>
              <a:t>12/06/2020</a:t>
            </a:fld>
            <a:endParaRPr lang="nl-BE" dirty="0"/>
          </a:p>
        </p:txBody>
      </p:sp>
      <p:sp>
        <p:nvSpPr>
          <p:cNvPr id="5" name="Footer Placeholder 4"/>
          <p:cNvSpPr>
            <a:spLocks noGrp="1"/>
          </p:cNvSpPr>
          <p:nvPr>
            <p:ph type="ftr" sz="quarter" idx="11"/>
          </p:nvPr>
        </p:nvSpPr>
        <p:spPr/>
        <p:txBody>
          <a:bodyPr/>
          <a:lstStyle/>
          <a:p>
            <a:endParaRPr lang="nl-BE" dirty="0"/>
          </a:p>
        </p:txBody>
      </p:sp>
      <p:sp>
        <p:nvSpPr>
          <p:cNvPr id="6" name="Slide Number Placeholder 5"/>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348626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3E0AC91-C54F-4139-B79E-D9EBE9F04616}" type="datetime1">
              <a:rPr lang="nl-BE" smtClean="0"/>
              <a:t>12/06/2020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0084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de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472381" y="3618442"/>
            <a:ext cx="2901255"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CD309C2-D4FC-4E7D-9CED-848604AD088F}" type="datetime1">
              <a:rPr lang="nl-BE" smtClean="0"/>
              <a:t>12/06/2020</a:t>
            </a:fld>
            <a:endParaRPr lang="nl-BE" dirty="0"/>
          </a:p>
        </p:txBody>
      </p:sp>
      <p:sp>
        <p:nvSpPr>
          <p:cNvPr id="8" name="Footer Placeholder 7"/>
          <p:cNvSpPr>
            <a:spLocks noGrp="1"/>
          </p:cNvSpPr>
          <p:nvPr>
            <p:ph type="ftr" sz="quarter" idx="11"/>
          </p:nvPr>
        </p:nvSpPr>
        <p:spPr/>
        <p:txBody>
          <a:bodyPr/>
          <a:lstStyle/>
          <a:p>
            <a:endParaRPr lang="nl-BE" dirty="0"/>
          </a:p>
        </p:txBody>
      </p:sp>
      <p:sp>
        <p:nvSpPr>
          <p:cNvPr id="9" name="Slide Number Placeholder 8"/>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2949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75335727-F26B-4992-9B30-4B297BD60E19}" type="datetime1">
              <a:rPr lang="nl-BE" smtClean="0"/>
              <a:t>12/06/2020</a:t>
            </a:fld>
            <a:endParaRPr lang="nl-BE" dirty="0"/>
          </a:p>
        </p:txBody>
      </p:sp>
      <p:sp>
        <p:nvSpPr>
          <p:cNvPr id="4" name="Footer Placeholder 3"/>
          <p:cNvSpPr>
            <a:spLocks noGrp="1"/>
          </p:cNvSpPr>
          <p:nvPr>
            <p:ph type="ftr" sz="quarter" idx="11"/>
          </p:nvPr>
        </p:nvSpPr>
        <p:spPr/>
        <p:txBody>
          <a:bodyPr/>
          <a:lstStyle/>
          <a:p>
            <a:endParaRPr lang="nl-BE" dirty="0"/>
          </a:p>
        </p:txBody>
      </p:sp>
      <p:sp>
        <p:nvSpPr>
          <p:cNvPr id="5" name="Slide Number Placeholder 4"/>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10510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7B5B2-0C4F-4035-89ED-32BCF6CB4683}" type="datetime1">
              <a:rPr lang="nl-BE" smtClean="0"/>
              <a:t>12/06/2020</a:t>
            </a:fld>
            <a:endParaRPr lang="nl-BE" dirty="0"/>
          </a:p>
        </p:txBody>
      </p:sp>
      <p:sp>
        <p:nvSpPr>
          <p:cNvPr id="3" name="Footer Placeholder 2"/>
          <p:cNvSpPr>
            <a:spLocks noGrp="1"/>
          </p:cNvSpPr>
          <p:nvPr>
            <p:ph type="ftr" sz="quarter" idx="11"/>
          </p:nvPr>
        </p:nvSpPr>
        <p:spPr/>
        <p:txBody>
          <a:bodyPr/>
          <a:lstStyle/>
          <a:p>
            <a:endParaRPr lang="nl-BE" dirty="0"/>
          </a:p>
        </p:txBody>
      </p:sp>
      <p:sp>
        <p:nvSpPr>
          <p:cNvPr id="4" name="Slide Number Placeholder 3"/>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33926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42DD9D7F-CEB4-4A34-88F9-9446CAC2E7B6}" type="datetime1">
              <a:rPr lang="nl-BE" smtClean="0"/>
              <a:t>12/06/2020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05436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Date Placeholder 4"/>
          <p:cNvSpPr>
            <a:spLocks noGrp="1"/>
          </p:cNvSpPr>
          <p:nvPr>
            <p:ph type="dt" sz="half" idx="10"/>
          </p:nvPr>
        </p:nvSpPr>
        <p:spPr/>
        <p:txBody>
          <a:bodyPr/>
          <a:lstStyle/>
          <a:p>
            <a:fld id="{F9213BC2-6F3D-4C46-9D12-8DB91036CB46}" type="datetime1">
              <a:rPr lang="nl-BE" smtClean="0"/>
              <a:t>12/06/2020</a:t>
            </a:fld>
            <a:endParaRPr lang="nl-BE" dirty="0"/>
          </a:p>
        </p:txBody>
      </p:sp>
      <p:sp>
        <p:nvSpPr>
          <p:cNvPr id="6" name="Footer Placeholder 5"/>
          <p:cNvSpPr>
            <a:spLocks noGrp="1"/>
          </p:cNvSpPr>
          <p:nvPr>
            <p:ph type="ftr" sz="quarter" idx="11"/>
          </p:nvPr>
        </p:nvSpPr>
        <p:spPr/>
        <p:txBody>
          <a:bodyPr/>
          <a:lstStyle/>
          <a:p>
            <a:endParaRPr lang="nl-BE" dirty="0"/>
          </a:p>
        </p:txBody>
      </p:sp>
      <p:sp>
        <p:nvSpPr>
          <p:cNvPr id="7" name="Slide Number Placeholder 6"/>
          <p:cNvSpPr>
            <a:spLocks noGrp="1"/>
          </p:cNvSpPr>
          <p:nvPr>
            <p:ph type="sldNum" sz="quarter" idx="12"/>
          </p:nvPr>
        </p:nvSpPr>
        <p:spPr/>
        <p:txBody>
          <a:bodyPr/>
          <a:lstStyle/>
          <a:p>
            <a:fld id="{64B8E43A-AE0D-487A-882B-B3F913D752FE}" type="slidenum">
              <a:rPr lang="nl-BE" smtClean="0"/>
              <a:t>‹#›</a:t>
            </a:fld>
            <a:endParaRPr lang="nl-BE" dirty="0"/>
          </a:p>
        </p:txBody>
      </p:sp>
    </p:spTree>
    <p:extLst>
      <p:ext uri="{BB962C8B-B14F-4D97-AF65-F5344CB8AC3E}">
        <p14:creationId xmlns:p14="http://schemas.microsoft.com/office/powerpoint/2010/main" val="28595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B1FEE9-AAFF-4479-B696-BFDB427B7BB5}" type="datetime1">
              <a:rPr lang="nl-BE" smtClean="0"/>
              <a:t>12/06/2020</a:t>
            </a:fld>
            <a:endParaRPr lang="nl-BE"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B8E43A-AE0D-487A-882B-B3F913D752FE}" type="slidenum">
              <a:rPr lang="nl-BE" smtClean="0"/>
              <a:t>‹#›</a:t>
            </a:fld>
            <a:endParaRPr lang="nl-BE" dirty="0"/>
          </a:p>
        </p:txBody>
      </p:sp>
    </p:spTree>
    <p:extLst>
      <p:ext uri="{BB962C8B-B14F-4D97-AF65-F5344CB8AC3E}">
        <p14:creationId xmlns:p14="http://schemas.microsoft.com/office/powerpoint/2010/main" val="3015503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afcn.fgov.be/" TargetMode="External"/><Relationship Id="rId7"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http://www.pasderayonssansraisons.b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28537" y="1908848"/>
            <a:ext cx="6862057" cy="3208219"/>
          </a:xfrm>
          <a:prstGeom prst="rect">
            <a:avLst/>
          </a:prstGeom>
          <a:noFill/>
          <a:ln>
            <a:noFill/>
          </a:ln>
        </p:spPr>
        <p:txBody>
          <a:bodyPr wrap="square" lIns="540000" tIns="540000" rIns="540000" bIns="720000" rtlCol="0">
            <a:spAutoFit/>
          </a:bodyPr>
          <a:lstStyle/>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Cher patient,</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Votre médecin a demandé un examen aux rayons X.</a:t>
            </a: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0" name="Tekstvak 9"/>
          <p:cNvSpPr txBox="1"/>
          <p:nvPr/>
        </p:nvSpPr>
        <p:spPr>
          <a:xfrm>
            <a:off x="0" y="3126811"/>
            <a:ext cx="4020091" cy="5045645"/>
          </a:xfrm>
          <a:prstGeom prst="rect">
            <a:avLst/>
          </a:prstGeom>
          <a:noFill/>
          <a:ln>
            <a:noFill/>
          </a:ln>
        </p:spPr>
        <p:txBody>
          <a:bodyPr wrap="square" lIns="540000" tIns="540000" rIns="540000" bIns="720000" rtlCol="0">
            <a:spAutoFit/>
          </a:bodyPr>
          <a:lstStyle/>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En concertation avec le radiologue, le médecin qui a demandé l’examen veille à ce que les avantages de cet examen soient largement supérieur aux risques potentiels. C’est ce qu’on appelle la justification ou l’imagerie médicale responsable.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Dans cette brochure, vous trouverez des informations de base sur les rayons X.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Vous avez des questions? Nos collaborateurs du service d’imagerie médicale sont à votre écoute et se feront un plaisir de vous aider.</a:t>
            </a:r>
          </a:p>
        </p:txBody>
      </p:sp>
      <p:sp>
        <p:nvSpPr>
          <p:cNvPr id="7" name="Freeform 3"/>
          <p:cNvSpPr>
            <a:spLocks/>
          </p:cNvSpPr>
          <p:nvPr/>
        </p:nvSpPr>
        <p:spPr bwMode="auto">
          <a:xfrm>
            <a:off x="382991" y="438372"/>
            <a:ext cx="6153151" cy="1458161"/>
          </a:xfrm>
          <a:custGeom>
            <a:avLst/>
            <a:gdLst>
              <a:gd name="T0" fmla="+- 0 1156 1156"/>
              <a:gd name="T1" fmla="*/ T0 w 9933"/>
              <a:gd name="T2" fmla="+- 0 1142 958"/>
              <a:gd name="T3" fmla="*/ 1142 h 1094"/>
              <a:gd name="T4" fmla="+- 0 1156 1156"/>
              <a:gd name="T5" fmla="*/ T4 w 9933"/>
              <a:gd name="T6" fmla="+- 0 1869 958"/>
              <a:gd name="T7" fmla="*/ 1869 h 1094"/>
              <a:gd name="T8" fmla="+- 0 1157 1156"/>
              <a:gd name="T9" fmla="*/ T8 w 9933"/>
              <a:gd name="T10" fmla="+- 0 1891 958"/>
              <a:gd name="T11" fmla="*/ 1891 h 1094"/>
              <a:gd name="T12" fmla="+- 0 1177 1156"/>
              <a:gd name="T13" fmla="*/ T12 w 9933"/>
              <a:gd name="T14" fmla="+- 0 1954 958"/>
              <a:gd name="T15" fmla="*/ 1954 h 1094"/>
              <a:gd name="T16" fmla="+- 0 1217 1156"/>
              <a:gd name="T17" fmla="*/ T16 w 9933"/>
              <a:gd name="T18" fmla="+- 0 2005 958"/>
              <a:gd name="T19" fmla="*/ 2005 h 1094"/>
              <a:gd name="T20" fmla="+- 0 1273 1156"/>
              <a:gd name="T21" fmla="*/ T20 w 9933"/>
              <a:gd name="T22" fmla="+- 0 2040 958"/>
              <a:gd name="T23" fmla="*/ 2040 h 1094"/>
              <a:gd name="T24" fmla="+- 0 1339 1156"/>
              <a:gd name="T25" fmla="*/ T24 w 9933"/>
              <a:gd name="T26" fmla="+- 0 2052 958"/>
              <a:gd name="T27" fmla="*/ 2052 h 1094"/>
              <a:gd name="T28" fmla="+- 0 10906 1156"/>
              <a:gd name="T29" fmla="*/ T28 w 9933"/>
              <a:gd name="T30" fmla="+- 0 2052 958"/>
              <a:gd name="T31" fmla="*/ 2052 h 1094"/>
              <a:gd name="T32" fmla="+- 0 10971 1156"/>
              <a:gd name="T33" fmla="*/ T32 w 9933"/>
              <a:gd name="T34" fmla="+- 0 2040 958"/>
              <a:gd name="T35" fmla="*/ 2040 h 1094"/>
              <a:gd name="T36" fmla="+- 0 11027 1156"/>
              <a:gd name="T37" fmla="*/ T36 w 9933"/>
              <a:gd name="T38" fmla="+- 0 2006 958"/>
              <a:gd name="T39" fmla="*/ 2006 h 1094"/>
              <a:gd name="T40" fmla="+- 0 11067 1156"/>
              <a:gd name="T41" fmla="*/ T40 w 9933"/>
              <a:gd name="T42" fmla="+- 0 1955 958"/>
              <a:gd name="T43" fmla="*/ 1955 h 1094"/>
              <a:gd name="T44" fmla="+- 0 11088 1156"/>
              <a:gd name="T45" fmla="*/ T44 w 9933"/>
              <a:gd name="T46" fmla="+- 0 1892 958"/>
              <a:gd name="T47" fmla="*/ 1892 h 1094"/>
              <a:gd name="T48" fmla="+- 0 11089 1156"/>
              <a:gd name="T49" fmla="*/ T48 w 9933"/>
              <a:gd name="T50" fmla="+- 0 1869 958"/>
              <a:gd name="T51" fmla="*/ 1869 h 1094"/>
              <a:gd name="T52" fmla="+- 0 11089 1156"/>
              <a:gd name="T53" fmla="*/ T52 w 9933"/>
              <a:gd name="T54" fmla="+- 0 1142 958"/>
              <a:gd name="T55" fmla="*/ 1142 h 1094"/>
              <a:gd name="T56" fmla="+- 0 11077 1156"/>
              <a:gd name="T57" fmla="*/ T56 w 9933"/>
              <a:gd name="T58" fmla="+- 0 1076 958"/>
              <a:gd name="T59" fmla="*/ 1076 h 1094"/>
              <a:gd name="T60" fmla="+- 0 11043 1156"/>
              <a:gd name="T61" fmla="*/ T60 w 9933"/>
              <a:gd name="T62" fmla="+- 0 1020 958"/>
              <a:gd name="T63" fmla="*/ 1020 h 1094"/>
              <a:gd name="T64" fmla="+- 0 10992 1156"/>
              <a:gd name="T65" fmla="*/ T64 w 9933"/>
              <a:gd name="T66" fmla="+- 0 980 958"/>
              <a:gd name="T67" fmla="*/ 980 h 1094"/>
              <a:gd name="T68" fmla="+- 0 10929 1156"/>
              <a:gd name="T69" fmla="*/ T68 w 9933"/>
              <a:gd name="T70" fmla="+- 0 960 958"/>
              <a:gd name="T71" fmla="*/ 960 h 1094"/>
              <a:gd name="T72" fmla="+- 0 10906 1156"/>
              <a:gd name="T73" fmla="*/ T72 w 9933"/>
              <a:gd name="T74" fmla="+- 0 958 958"/>
              <a:gd name="T75" fmla="*/ 958 h 1094"/>
              <a:gd name="T76" fmla="+- 0 1339 1156"/>
              <a:gd name="T77" fmla="*/ T76 w 9933"/>
              <a:gd name="T78" fmla="+- 0 958 958"/>
              <a:gd name="T79" fmla="*/ 958 h 1094"/>
              <a:gd name="T80" fmla="+- 0 1274 1156"/>
              <a:gd name="T81" fmla="*/ T80 w 9933"/>
              <a:gd name="T82" fmla="+- 0 971 958"/>
              <a:gd name="T83" fmla="*/ 971 h 1094"/>
              <a:gd name="T84" fmla="+- 0 1218 1156"/>
              <a:gd name="T85" fmla="*/ T84 w 9933"/>
              <a:gd name="T86" fmla="+- 0 1005 958"/>
              <a:gd name="T87" fmla="*/ 1005 h 1094"/>
              <a:gd name="T88" fmla="+- 0 1178 1156"/>
              <a:gd name="T89" fmla="*/ T88 w 9933"/>
              <a:gd name="T90" fmla="+- 0 1056 958"/>
              <a:gd name="T91" fmla="*/ 1056 h 1094"/>
              <a:gd name="T92" fmla="+- 0 1157 1156"/>
              <a:gd name="T93" fmla="*/ T92 w 9933"/>
              <a:gd name="T94" fmla="+- 0 1119 958"/>
              <a:gd name="T95" fmla="*/ 1119 h 1094"/>
              <a:gd name="T96" fmla="+- 0 1156 1156"/>
              <a:gd name="T97" fmla="*/ T96 w 9933"/>
              <a:gd name="T98" fmla="+- 0 1142 958"/>
              <a:gd name="T99" fmla="*/ 1142 h 10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9933" h="1094">
                <a:moveTo>
                  <a:pt x="0" y="184"/>
                </a:moveTo>
                <a:lnTo>
                  <a:pt x="0" y="911"/>
                </a:lnTo>
                <a:lnTo>
                  <a:pt x="1" y="933"/>
                </a:lnTo>
                <a:lnTo>
                  <a:pt x="21" y="996"/>
                </a:lnTo>
                <a:lnTo>
                  <a:pt x="61" y="1047"/>
                </a:lnTo>
                <a:lnTo>
                  <a:pt x="117" y="1082"/>
                </a:lnTo>
                <a:lnTo>
                  <a:pt x="183" y="1094"/>
                </a:lnTo>
                <a:lnTo>
                  <a:pt x="9750" y="1094"/>
                </a:lnTo>
                <a:lnTo>
                  <a:pt x="9815" y="1082"/>
                </a:lnTo>
                <a:lnTo>
                  <a:pt x="9871" y="1048"/>
                </a:lnTo>
                <a:lnTo>
                  <a:pt x="9911" y="997"/>
                </a:lnTo>
                <a:lnTo>
                  <a:pt x="9932" y="934"/>
                </a:lnTo>
                <a:lnTo>
                  <a:pt x="9933" y="911"/>
                </a:lnTo>
                <a:lnTo>
                  <a:pt x="9933" y="184"/>
                </a:lnTo>
                <a:lnTo>
                  <a:pt x="9921" y="118"/>
                </a:lnTo>
                <a:lnTo>
                  <a:pt x="9887" y="62"/>
                </a:lnTo>
                <a:lnTo>
                  <a:pt x="9836" y="22"/>
                </a:lnTo>
                <a:lnTo>
                  <a:pt x="9773" y="2"/>
                </a:lnTo>
                <a:lnTo>
                  <a:pt x="9750" y="0"/>
                </a:lnTo>
                <a:lnTo>
                  <a:pt x="183" y="0"/>
                </a:lnTo>
                <a:lnTo>
                  <a:pt x="118" y="13"/>
                </a:lnTo>
                <a:lnTo>
                  <a:pt x="62" y="47"/>
                </a:lnTo>
                <a:lnTo>
                  <a:pt x="22" y="98"/>
                </a:lnTo>
                <a:lnTo>
                  <a:pt x="1" y="161"/>
                </a:lnTo>
                <a:lnTo>
                  <a:pt x="0" y="184"/>
                </a:lnTo>
                <a:close/>
              </a:path>
            </a:pathLst>
          </a:custGeom>
          <a:solidFill>
            <a:srgbClr val="F26631"/>
          </a:solidFill>
          <a:ln>
            <a:solidFill>
              <a:schemeClr val="accent2"/>
            </a:solidFill>
          </a:ln>
          <a:effectLst/>
        </p:spPr>
        <p:style>
          <a:lnRef idx="1">
            <a:schemeClr val="accent6"/>
          </a:lnRef>
          <a:fillRef idx="3">
            <a:schemeClr val="accent6"/>
          </a:fillRef>
          <a:effectRef idx="2">
            <a:schemeClr val="accent6"/>
          </a:effectRef>
          <a:fontRef idx="minor">
            <a:schemeClr val="lt1"/>
          </a:fontRef>
        </p:style>
        <p:txBody>
          <a:bodyPr rot="0" vert="horz" wrap="square" lIns="91440" tIns="108000" rIns="360000" bIns="108000" anchor="ctr" anchorCtr="0" upright="1">
            <a:noAutofit/>
          </a:bodyPr>
          <a:lstStyle/>
          <a:p>
            <a:pPr algn="r">
              <a:spcBef>
                <a:spcPts val="1200"/>
              </a:spcBef>
              <a:spcAft>
                <a:spcPts val="600"/>
              </a:spcAft>
            </a:pPr>
            <a:r>
              <a:rPr lang="fr-FR" sz="1200" cap="all" spc="300" dirty="0">
                <a:latin typeface="Tahoma" panose="020B0604030504040204" pitchFamily="34" charset="0"/>
                <a:ea typeface="Tahoma" panose="020B0604030504040204" pitchFamily="34" charset="0"/>
                <a:cs typeface="Tahoma" panose="020B0604030504040204" pitchFamily="34" charset="0"/>
              </a:rPr>
              <a:t>informatiONS Au patient</a:t>
            </a:r>
            <a:endParaRPr lang="fr-FR" sz="1200" cap="all" dirty="0">
              <a:latin typeface="Tahoma" panose="020B0604030504040204" pitchFamily="34" charset="0"/>
              <a:ea typeface="Tahoma" panose="020B0604030504040204" pitchFamily="34" charset="0"/>
              <a:cs typeface="Tahoma" panose="020B0604030504040204" pitchFamily="34" charset="0"/>
            </a:endParaRPr>
          </a:p>
          <a:p>
            <a:pPr algn="r"/>
            <a:r>
              <a:rPr lang="fr-FR" sz="2800" dirty="0">
                <a:latin typeface="Tahoma" panose="020B0604030504040204" pitchFamily="34" charset="0"/>
                <a:ea typeface="Tahoma" panose="020B0604030504040204" pitchFamily="34" charset="0"/>
                <a:cs typeface="Tahoma" panose="020B0604030504040204" pitchFamily="34" charset="0"/>
              </a:rPr>
              <a:t>Rayons X</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921" y="40906"/>
            <a:ext cx="2842052" cy="2272680"/>
          </a:xfrm>
          <a:prstGeom prst="rect">
            <a:avLst/>
          </a:prstGeom>
          <a:effectLst>
            <a:outerShdw blurRad="63500" sx="102000" sy="102000" algn="ctr" rotWithShape="0">
              <a:prstClr val="black">
                <a:alpha val="40000"/>
              </a:prstClr>
            </a:outerShdw>
          </a:effectLst>
        </p:spPr>
      </p:pic>
      <p:sp>
        <p:nvSpPr>
          <p:cNvPr id="8" name="Tekstvak 7"/>
          <p:cNvSpPr txBox="1"/>
          <p:nvPr/>
        </p:nvSpPr>
        <p:spPr>
          <a:xfrm>
            <a:off x="687770" y="667529"/>
            <a:ext cx="1982846" cy="689420"/>
          </a:xfrm>
          <a:prstGeom prst="rect">
            <a:avLst/>
          </a:prstGeom>
          <a:noFill/>
        </p:spPr>
        <p:txBody>
          <a:bodyPr wrap="square" lIns="0" tIns="0" rIns="0" bIns="0" rtlCol="0">
            <a:spAutoFit/>
          </a:bodyPr>
          <a:lstStyle/>
          <a:p>
            <a:pPr>
              <a:lnSpc>
                <a:spcPct val="80000"/>
              </a:lnSpc>
            </a:pPr>
            <a:r>
              <a:rPr lang="fr-FR" sz="2800" dirty="0">
                <a:solidFill>
                  <a:schemeClr val="bg1"/>
                </a:solidFill>
                <a:latin typeface="Tahoma" panose="020B0604030504040204" pitchFamily="34" charset="0"/>
                <a:ea typeface="Tahoma" panose="020B0604030504040204" pitchFamily="34" charset="0"/>
                <a:cs typeface="Tahoma" panose="020B0604030504040204" pitchFamily="34" charset="0"/>
              </a:rPr>
              <a:t>   Imagerie</a:t>
            </a:r>
          </a:p>
          <a:p>
            <a:pPr>
              <a:lnSpc>
                <a:spcPct val="80000"/>
              </a:lnSpc>
            </a:pPr>
            <a:r>
              <a:rPr lang="fr-FR" sz="2800" dirty="0">
                <a:solidFill>
                  <a:schemeClr val="bg1"/>
                </a:solidFill>
                <a:latin typeface="Tahoma" panose="020B0604030504040204" pitchFamily="34" charset="0"/>
                <a:ea typeface="Tahoma" panose="020B0604030504040204" pitchFamily="34" charset="0"/>
                <a:cs typeface="Tahoma" panose="020B0604030504040204" pitchFamily="34" charset="0"/>
              </a:rPr>
              <a:t>médicale</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7955" y="8899177"/>
            <a:ext cx="1260045" cy="1006823"/>
          </a:xfrm>
          <a:prstGeom prst="rect">
            <a:avLst/>
          </a:prstGeom>
        </p:spPr>
      </p:pic>
      <p:pic>
        <p:nvPicPr>
          <p:cNvPr id="9" name="Picture 6" descr="Afbeeldingsresultaat voor rÃ¶ntgenfoto"/>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2374" y="3747868"/>
            <a:ext cx="2933767" cy="3203927"/>
          </a:xfrm>
          <a:prstGeom prst="rect">
            <a:avLst/>
          </a:prstGeom>
          <a:noFill/>
          <a:ln>
            <a:noFill/>
          </a:ln>
        </p:spPr>
      </p:pic>
      <p:sp>
        <p:nvSpPr>
          <p:cNvPr id="11" name="Tekstvak 10"/>
          <p:cNvSpPr txBox="1"/>
          <p:nvPr/>
        </p:nvSpPr>
        <p:spPr>
          <a:xfrm>
            <a:off x="0" y="7249746"/>
            <a:ext cx="5751355" cy="3014320"/>
          </a:xfrm>
          <a:prstGeom prst="rect">
            <a:avLst/>
          </a:prstGeom>
          <a:noFill/>
          <a:ln>
            <a:noFill/>
          </a:ln>
        </p:spPr>
        <p:txBody>
          <a:bodyPr wrap="square" lIns="540000" tIns="540000" rIns="540000" bIns="720000" rtlCol="0">
            <a:spAutoFit/>
          </a:bodyPr>
          <a:lstStyle/>
          <a:p>
            <a:pPr>
              <a:lnSpc>
                <a:spcPct val="120000"/>
              </a:lnSpc>
              <a:spcAft>
                <a:spcPts val="600"/>
              </a:spcAft>
            </a:pPr>
            <a: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Rédaction:</a:t>
            </a:r>
          </a:p>
          <a:p>
            <a:pPr>
              <a:lnSpc>
                <a:spcPct val="120000"/>
              </a:lnSpc>
              <a:spcAft>
                <a:spcPts val="600"/>
              </a:spcAft>
            </a:pPr>
            <a: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Conception : OLV Ziekenhuis Aalst-Asse-Ninove, UZ Leuven et Agence Fédérale de Contrôle Nucléaire (AFCN). </a:t>
            </a:r>
            <a:b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br>
            <a: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Sources (entre autres): International Atomic Energy Agency (IAEA).</a:t>
            </a:r>
            <a:b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br>
            <a:r>
              <a:rPr lang="fr-FR" sz="12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Avec la collaboration de la Société belge de Radiologie (SBR) et de la Belgian Medical Imaging Platform (BELMIP).</a:t>
            </a:r>
            <a:endParaRPr lang="fr-FR" sz="12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693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0" y="-36204"/>
            <a:ext cx="6862057" cy="9609972"/>
          </a:xfrm>
          <a:prstGeom prst="rect">
            <a:avLst/>
          </a:prstGeom>
          <a:noFill/>
          <a:ln>
            <a:noFill/>
          </a:ln>
        </p:spPr>
        <p:txBody>
          <a:bodyPr wrap="square" lIns="540000" tIns="540000" rIns="540000" bIns="720000" rtlCol="0">
            <a:spAutoFit/>
          </a:bodyPr>
          <a:lstStyle/>
          <a:p>
            <a:pPr algn="just">
              <a:lnSpc>
                <a:spcPct val="120000"/>
              </a:lnSpc>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1. Que sont les rayons X?</a:t>
            </a:r>
          </a:p>
          <a:p>
            <a:pPr algn="just">
              <a:lnSpc>
                <a:spcPct val="120000"/>
              </a:lnSpc>
              <a:spcAft>
                <a:spcPts val="18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Comme la lumière du jour, les rayons X sont un type de rayons mais leur énergie est plus élevée, ce qui leur permet de traverser le corps. Nos équipements (appareils de radiographie ou scanners) permettent de produire des images des structures internes du corps pour dépister des maladies et d’autres anomalies.</a:t>
            </a:r>
          </a:p>
          <a:p>
            <a:pPr lvl="0" algn="just">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2. Les rayons X utilisés à des fins de diagnostic médical peuvent-ils provoquer des dommages ?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Normalement non. La dose de rayonnement utilisée est très faible. Les appareils et la dosage sont strictement contrôlés et monitorés En cas d’examens répétés et certainement lorsque ceux-ci entraînent une dose un peu plus élevée comme c’est le cas pour certains scanners CT et pour des procédures interventionnelles, il existe un risque un peu plus élevé de développer un cancer dû au rayonnement mais ce risque reste infime. Dans tous les cas, le médecin qui a demander l’examen et le radiologue veillent tous deux à ce que la valeur ajoutée de l’examen soit largement supérieure au risque potentiel de celui-ci.</a:t>
            </a:r>
          </a:p>
          <a:p>
            <a:pPr lvl="0" algn="just">
              <a:spcBef>
                <a:spcPts val="1800"/>
              </a:spcBef>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3. Quelle est l’importance du risque de développer un cancer lié aux rayons X ? Ce risque augmente-t-il si l’on subit plusieurs examens ?  </a:t>
            </a:r>
          </a:p>
          <a:p>
            <a:pPr algn="just">
              <a:lnSpc>
                <a:spcPct val="120000"/>
              </a:lnSpc>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Le risque est très faible mais cumulatif. Ainsi, à chaque examen, les risques s’additionnent et augmentent quelque peu. C’est pourquoi, seuls les examens indispensables sont effectués et nous nous efforçons de maintenir la dose de rayonnements la plus faible possible, tout en veillant à réaliser des images permettant de poser un bon diagnostic. Le risque est plus élevé chez les enfants que chez les adultes et ainsi que chez les femmes par rapport aux hommes.</a:t>
            </a:r>
          </a:p>
        </p:txBody>
      </p:sp>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fr-FR" sz="1000" b="1" smtClean="0">
                <a:solidFill>
                  <a:srgbClr val="0055A4"/>
                </a:solidFill>
                <a:latin typeface="Tahoma" panose="020B0604030504040204" pitchFamily="34" charset="0"/>
                <a:ea typeface="Tahoma" panose="020B0604030504040204" pitchFamily="34" charset="0"/>
                <a:cs typeface="Tahoma" panose="020B0604030504040204" pitchFamily="34" charset="0"/>
              </a:rPr>
              <a:t>2</a:t>
            </a:fld>
            <a:endParaRPr lang="fr-FR"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958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9795" y="0"/>
            <a:ext cx="6848205" cy="11244265"/>
          </a:xfrm>
          <a:prstGeom prst="rect">
            <a:avLst/>
          </a:prstGeom>
          <a:noFill/>
          <a:ln>
            <a:noFill/>
          </a:ln>
        </p:spPr>
        <p:txBody>
          <a:bodyPr wrap="square" lIns="540000" tIns="540000" rIns="540000" bIns="720000" rtlCol="0">
            <a:spAutoFit/>
          </a:bodyPr>
          <a:lstStyle/>
          <a:p>
            <a:pPr lvl="0" algn="just">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4. Existe-t-il une limite à la dose de rayonnement ? </a:t>
            </a:r>
          </a:p>
          <a:p>
            <a:pPr algn="just">
              <a:lnSpc>
                <a:spcPct val="120000"/>
              </a:lnSpc>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Non. De nouveau, pour chaque examen, on pèse le pour et le contre. Tant que l’examen est bénéfique pour le patient, il peut être effectué. </a:t>
            </a:r>
          </a:p>
          <a:p>
            <a:pPr lvl="0" algn="just"/>
            <a:endPar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endParaRPr>
          </a:p>
          <a:p>
            <a:pPr lvl="0" algn="just">
              <a:lnSpc>
                <a:spcPct val="120000"/>
              </a:lnSpc>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5. Tous les examens entraînent-ils la même dose de rayonnement ?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Non. La dose de rayonnement dépend du type d’examen. La plupart des examens aux rayons X produisent une faible dose de rayonnement.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Le tableau ci-dessous donne une liste des doses moyennes de rayonnement de certains examens, exprimées en millisieverts (mSv), comparées à la durée d’exposition naturelle en Belgique pour atteindre la même dose. </a:t>
            </a:r>
          </a:p>
          <a:p>
            <a:pPr algn="just">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Bef>
                <a:spcPts val="1800"/>
              </a:spcBef>
              <a:spcAft>
                <a:spcPts val="600"/>
              </a:spcAft>
            </a:pPr>
            <a:r>
              <a:rPr lang="fr-FR" sz="11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Source: données AFCN</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Tout le monde est exposé aux rayonnements provenant de l’environnement, comme les radiations cosmiques, terrestres, celles provenant d’alimentation et même celles provenant de notre propre corps. Ces rayonnements sont appelés rayonnement de fond et sont semblables à ceux qui sont utilisés à des fins médicales.</a:t>
            </a: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fr-FR" sz="1000" b="1" smtClean="0">
                <a:solidFill>
                  <a:srgbClr val="0055A4"/>
                </a:solidFill>
                <a:latin typeface="Tahoma" panose="020B0604030504040204" pitchFamily="34" charset="0"/>
                <a:ea typeface="Tahoma" panose="020B0604030504040204" pitchFamily="34" charset="0"/>
                <a:cs typeface="Tahoma" panose="020B0604030504040204" pitchFamily="34" charset="0"/>
              </a:rPr>
              <a:t>3</a:t>
            </a:fld>
            <a:endParaRPr lang="fr-FR"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el 5"/>
          <p:cNvGraphicFramePr>
            <a:graphicFrameLocks noGrp="1"/>
          </p:cNvGraphicFramePr>
          <p:nvPr>
            <p:extLst>
              <p:ext uri="{D42A27DB-BD31-4B8C-83A1-F6EECF244321}">
                <p14:modId xmlns:p14="http://schemas.microsoft.com/office/powerpoint/2010/main" val="3175841405"/>
              </p:ext>
            </p:extLst>
          </p:nvPr>
        </p:nvGraphicFramePr>
        <p:xfrm>
          <a:off x="561604" y="4449089"/>
          <a:ext cx="5600079" cy="2799486"/>
        </p:xfrm>
        <a:graphic>
          <a:graphicData uri="http://schemas.openxmlformats.org/drawingml/2006/table">
            <a:tbl>
              <a:tblPr firstRow="1" bandRow="1">
                <a:tableStyleId>{5C22544A-7EE6-4342-B048-85BDC9FD1C3A}</a:tableStyleId>
              </a:tblPr>
              <a:tblGrid>
                <a:gridCol w="2524496">
                  <a:extLst>
                    <a:ext uri="{9D8B030D-6E8A-4147-A177-3AD203B41FA5}">
                      <a16:colId xmlns:a16="http://schemas.microsoft.com/office/drawing/2014/main" val="3044947989"/>
                    </a:ext>
                  </a:extLst>
                </a:gridCol>
                <a:gridCol w="1440180">
                  <a:extLst>
                    <a:ext uri="{9D8B030D-6E8A-4147-A177-3AD203B41FA5}">
                      <a16:colId xmlns:a16="http://schemas.microsoft.com/office/drawing/2014/main" val="1660626283"/>
                    </a:ext>
                  </a:extLst>
                </a:gridCol>
                <a:gridCol w="1635403">
                  <a:extLst>
                    <a:ext uri="{9D8B030D-6E8A-4147-A177-3AD203B41FA5}">
                      <a16:colId xmlns:a16="http://schemas.microsoft.com/office/drawing/2014/main" val="2634317282"/>
                    </a:ext>
                  </a:extLst>
                </a:gridCol>
              </a:tblGrid>
              <a:tr h="349828">
                <a:tc>
                  <a:txBody>
                    <a:bodyPr/>
                    <a:lstStyle/>
                    <a:p>
                      <a:r>
                        <a:rPr lang="fr-BE" sz="1400" noProof="0" dirty="0">
                          <a:latin typeface="Tahoma" panose="020B0604030504040204" pitchFamily="34" charset="0"/>
                          <a:ea typeface="Tahoma" panose="020B0604030504040204" pitchFamily="34" charset="0"/>
                          <a:cs typeface="Tahoma" panose="020B0604030504040204" pitchFamily="34" charset="0"/>
                        </a:rPr>
                        <a:t>Examen</a:t>
                      </a:r>
                    </a:p>
                  </a:txBody>
                  <a:tcPr/>
                </a:tc>
                <a:tc>
                  <a:txBody>
                    <a:bodyPr/>
                    <a:lstStyle/>
                    <a:p>
                      <a:r>
                        <a:rPr lang="fr-BE" sz="1400" noProof="0" dirty="0">
                          <a:latin typeface="Tahoma" panose="020B0604030504040204" pitchFamily="34" charset="0"/>
                          <a:ea typeface="Tahoma" panose="020B0604030504040204" pitchFamily="34" charset="0"/>
                          <a:cs typeface="Tahoma" panose="020B0604030504040204" pitchFamily="34" charset="0"/>
                        </a:rPr>
                        <a:t>Dose (mSv)</a:t>
                      </a:r>
                    </a:p>
                  </a:txBody>
                  <a:tcPr/>
                </a:tc>
                <a:tc>
                  <a:txBody>
                    <a:bodyPr/>
                    <a:lstStyle/>
                    <a:p>
                      <a:r>
                        <a:rPr lang="fr-BE" sz="1400" noProof="0" dirty="0">
                          <a:latin typeface="Tahoma" panose="020B0604030504040204" pitchFamily="34" charset="0"/>
                          <a:ea typeface="Tahoma" panose="020B0604030504040204" pitchFamily="34" charset="0"/>
                          <a:cs typeface="Tahoma" panose="020B0604030504040204" pitchFamily="34" charset="0"/>
                        </a:rPr>
                        <a:t>Durée</a:t>
                      </a:r>
                    </a:p>
                  </a:txBody>
                  <a:tcPr/>
                </a:tc>
                <a:extLst>
                  <a:ext uri="{0D108BD9-81ED-4DB2-BD59-A6C34878D82A}">
                    <a16:rowId xmlns:a16="http://schemas.microsoft.com/office/drawing/2014/main" val="2386833299"/>
                  </a:ext>
                </a:extLst>
              </a:tr>
              <a:tr h="335972">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Radio des poumons</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0,06</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9 jours</a:t>
                      </a:r>
                    </a:p>
                  </a:txBody>
                  <a:tcPr/>
                </a:tc>
                <a:extLst>
                  <a:ext uri="{0D108BD9-81ED-4DB2-BD59-A6C34878D82A}">
                    <a16:rowId xmlns:a16="http://schemas.microsoft.com/office/drawing/2014/main" val="26157959"/>
                  </a:ext>
                </a:extLst>
              </a:tr>
              <a:tr h="349828">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Radio</a:t>
                      </a:r>
                      <a:r>
                        <a:rPr lang="fr-BE" sz="1400" baseline="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de la colonne lombaire</a:t>
                      </a:r>
                      <a:endPar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1,9</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9 mois</a:t>
                      </a:r>
                    </a:p>
                  </a:txBody>
                  <a:tcPr/>
                </a:tc>
                <a:extLst>
                  <a:ext uri="{0D108BD9-81ED-4DB2-BD59-A6C34878D82A}">
                    <a16:rowId xmlns:a16="http://schemas.microsoft.com/office/drawing/2014/main" val="543010728"/>
                  </a:ext>
                </a:extLst>
              </a:tr>
              <a:tr h="349828">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Radio</a:t>
                      </a:r>
                      <a:r>
                        <a:rPr lang="fr-BE" sz="1400" baseline="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de l’abdomen</a:t>
                      </a:r>
                      <a:endPar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0,5</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 mois</a:t>
                      </a:r>
                    </a:p>
                  </a:txBody>
                  <a:tcPr/>
                </a:tc>
                <a:extLst>
                  <a:ext uri="{0D108BD9-81ED-4DB2-BD59-A6C34878D82A}">
                    <a16:rowId xmlns:a16="http://schemas.microsoft.com/office/drawing/2014/main" val="1442236158"/>
                  </a:ext>
                </a:extLst>
              </a:tr>
              <a:tr h="364546">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Mammographie</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0,2</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 mois</a:t>
                      </a:r>
                    </a:p>
                  </a:txBody>
                  <a:tcPr/>
                </a:tc>
                <a:extLst>
                  <a:ext uri="{0D108BD9-81ED-4DB2-BD59-A6C34878D82A}">
                    <a16:rowId xmlns:a16="http://schemas.microsoft.com/office/drawing/2014/main" val="3648321100"/>
                  </a:ext>
                </a:extLst>
              </a:tr>
              <a:tr h="349828">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Scanner des poumons</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15 mois</a:t>
                      </a:r>
                    </a:p>
                  </a:txBody>
                  <a:tcPr/>
                </a:tc>
                <a:extLst>
                  <a:ext uri="{0D108BD9-81ED-4DB2-BD59-A6C34878D82A}">
                    <a16:rowId xmlns:a16="http://schemas.microsoft.com/office/drawing/2014/main" val="2662667267"/>
                  </a:ext>
                </a:extLst>
              </a:tr>
              <a:tr h="349828">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Scanner de l’abdomen</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7</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3 ans</a:t>
                      </a:r>
                    </a:p>
                  </a:txBody>
                  <a:tcPr/>
                </a:tc>
                <a:extLst>
                  <a:ext uri="{0D108BD9-81ED-4DB2-BD59-A6C34878D82A}">
                    <a16:rowId xmlns:a16="http://schemas.microsoft.com/office/drawing/2014/main" val="4238646190"/>
                  </a:ext>
                </a:extLst>
              </a:tr>
              <a:tr h="349828">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Scanner de la tête</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1,5</a:t>
                      </a:r>
                    </a:p>
                  </a:txBody>
                  <a:tcPr/>
                </a:tc>
                <a:tc>
                  <a:txBody>
                    <a:bodyPr/>
                    <a:lstStyle/>
                    <a:p>
                      <a:r>
                        <a:rPr lang="fr-BE" sz="1400" noProof="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8 mois</a:t>
                      </a:r>
                    </a:p>
                  </a:txBody>
                  <a:tcPr/>
                </a:tc>
                <a:extLst>
                  <a:ext uri="{0D108BD9-81ED-4DB2-BD59-A6C34878D82A}">
                    <a16:rowId xmlns:a16="http://schemas.microsoft.com/office/drawing/2014/main" val="756638944"/>
                  </a:ext>
                </a:extLst>
              </a:tr>
            </a:tbl>
          </a:graphicData>
        </a:graphic>
      </p:graphicFrame>
    </p:spTree>
    <p:extLst>
      <p:ext uri="{BB962C8B-B14F-4D97-AF65-F5344CB8AC3E}">
        <p14:creationId xmlns:p14="http://schemas.microsoft.com/office/powerpoint/2010/main" val="260096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vak 16"/>
          <p:cNvSpPr txBox="1"/>
          <p:nvPr/>
        </p:nvSpPr>
        <p:spPr>
          <a:xfrm>
            <a:off x="13852" y="12564"/>
            <a:ext cx="6848205" cy="10413205"/>
          </a:xfrm>
          <a:prstGeom prst="rect">
            <a:avLst/>
          </a:prstGeom>
          <a:noFill/>
          <a:ln>
            <a:noFill/>
          </a:ln>
        </p:spPr>
        <p:txBody>
          <a:bodyPr wrap="square" lIns="540000" tIns="540000" rIns="540000" bIns="720000" rtlCol="0">
            <a:spAutoFit/>
          </a:bodyPr>
          <a:lstStyle/>
          <a:p>
            <a:pPr algn="just">
              <a:spcBef>
                <a:spcPts val="1800"/>
              </a:spcBef>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6. Les femmes enceintes peuvent-elles subir des examens aux rayons X ?</a:t>
            </a:r>
            <a:r>
              <a:rPr lang="fr-FR" sz="2400" dirty="0">
                <a:solidFill>
                  <a:srgbClr val="0055A4"/>
                </a:solidFill>
                <a:latin typeface="Tahoma" panose="020B0604030504040204" pitchFamily="34" charset="0"/>
                <a:ea typeface="Tahoma" panose="020B0604030504040204" pitchFamily="34" charset="0"/>
                <a:cs typeface="Tahoma" panose="020B0604030504040204" pitchFamily="34" charset="0"/>
              </a:rPr>
              <a:t>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Tant que la valeur médicale ajoutée est supérieure au faible risque lié aux rayonnements, les patientes enceintes peuvent être exposées aux rayons X. Elles doivent toutefois informer leur médecin et le collaborateur du service d’imagerie médicale de leur grossesse et même de la possibilité d’une grossesse.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Dès que le médecin qui a demandé l’examen et le radiologue sont au courant d’une grossesse (potentielle), ils pèsent scrupuleusement les avantages et les inconvénients spécifiques à l’examen. La partie du corps à examiner est un facteur important. Les examens non urgents peuvent  éventuellement être reportés et il est possible de recourir à une technique n’impliquant pas de rayons X. Dans certains cas, l’examen aux rayons X est le choix le plus indiqué. Avec un équipement de pointe et la technique adéquate, les examens aux rayons X de la tête, du cou, des membres, des poumons et du cœur peuvent être effectués en toute sécurité. Les autres types d’examens aux rayons X nécessitent des mesures de précaution supplémentaires. </a:t>
            </a:r>
          </a:p>
          <a:p>
            <a:pPr algn="ctr">
              <a:lnSpc>
                <a:spcPct val="120000"/>
              </a:lnSpc>
            </a:pPr>
            <a:r>
              <a:rPr lang="fr-FR" sz="1400" b="1" dirty="0">
                <a:solidFill>
                  <a:srgbClr val="F26631"/>
                </a:solidFill>
                <a:latin typeface="Tahoma" panose="020B0604030504040204" pitchFamily="34" charset="0"/>
                <a:ea typeface="Tahoma" panose="020B0604030504040204" pitchFamily="34" charset="0"/>
                <a:cs typeface="Tahoma" panose="020B0604030504040204" pitchFamily="34" charset="0"/>
              </a:rPr>
              <a:t>Si vous êtes enceinte ou peut-être enceinte, parlez-en au collaborateur du service !</a:t>
            </a:r>
          </a:p>
          <a:p>
            <a:pPr lvl="0" algn="just">
              <a:spcBef>
                <a:spcPts val="1800"/>
              </a:spcBef>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7. La dose de rayonnement liée aux examens médico-diagnostiques est-elle sans danger pour les enfants ?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Les enfants peuvent passer des examens aux rayons X, pour autant que l’intérêt médical de ces examens l’emporte sur les risques possibles. Cependant, les enfants sont plus sensibles que les adultes aux effets des rayonnements. C’est pourquoi votre médecin envisagera toujours en premier lieu des techniques sans rayons X (voir question 8). </a:t>
            </a:r>
          </a:p>
          <a:p>
            <a:pPr>
              <a:lnSpc>
                <a:spcPct val="120000"/>
              </a:lnSpc>
              <a:spcAft>
                <a:spcPts val="600"/>
              </a:spcAft>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4</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Tree>
    <p:extLst>
      <p:ext uri="{BB962C8B-B14F-4D97-AF65-F5344CB8AC3E}">
        <p14:creationId xmlns:p14="http://schemas.microsoft.com/office/powerpoint/2010/main" val="90483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kstvak 16"/>
          <p:cNvSpPr txBox="1"/>
          <p:nvPr/>
        </p:nvSpPr>
        <p:spPr>
          <a:xfrm>
            <a:off x="13852" y="12564"/>
            <a:ext cx="6963145" cy="6141330"/>
          </a:xfrm>
          <a:prstGeom prst="rect">
            <a:avLst/>
          </a:prstGeom>
          <a:noFill/>
          <a:ln>
            <a:noFill/>
          </a:ln>
        </p:spPr>
        <p:txBody>
          <a:bodyPr wrap="square" lIns="540000" tIns="540000" rIns="540000" bIns="720000" rtlCol="0">
            <a:spAutoFit/>
          </a:bodyPr>
          <a:lstStyle/>
          <a:p>
            <a:pPr algn="just">
              <a:lnSpc>
                <a:spcPct val="120000"/>
              </a:lnSpc>
              <a:spcBef>
                <a:spcPts val="1200"/>
              </a:spcBef>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Si votre médecin propose un examen aux rayons X, cela signifie que sans cet examen, les risques pour la santé de votre enfant sont plus élevés. Les examens aux rayons X des enfants nécessitent un équipement adapté et des mesures de précaution supplémentaires. </a:t>
            </a:r>
          </a:p>
          <a:p>
            <a:pPr algn="just">
              <a:lnSpc>
                <a:spcPct val="120000"/>
              </a:lnSpc>
              <a:spcBef>
                <a:spcPts val="1800"/>
              </a:spcBef>
              <a:spcAft>
                <a:spcPts val="12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8. Existe-t-il des alternatives aux rayons X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Oui. Les échographies et les scanners IRM n’utilisent pas de rayons X.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Cependant, il n’est pas toujours possible de recourir à ces techniques pour tous les problèmes médicaux. C’est pourquoi, il se peut que ces possibilités ne soient pas la solution adaptée pour apporter une réponse à votre demande médicale.</a:t>
            </a:r>
          </a:p>
          <a:p>
            <a:pPr algn="just">
              <a:lnSpc>
                <a:spcPct val="120000"/>
              </a:lnSpc>
            </a:pP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lvl="0" algn="just">
              <a:lnSpc>
                <a:spcPct val="120000"/>
              </a:lnSpc>
              <a:spcAft>
                <a:spcPts val="600"/>
              </a:spcAft>
            </a:pPr>
            <a:r>
              <a:rPr lang="fr-FR" sz="2000" dirty="0">
                <a:solidFill>
                  <a:srgbClr val="0055A4"/>
                </a:solidFill>
                <a:latin typeface="Tahoma" panose="020B0604030504040204" pitchFamily="34" charset="0"/>
                <a:ea typeface="Tahoma" panose="020B0604030504040204" pitchFamily="34" charset="0"/>
                <a:cs typeface="Tahoma" panose="020B0604030504040204" pitchFamily="34" charset="0"/>
              </a:rPr>
              <a:t>9. Est-on radioactif après un examen aux rayons X ?</a:t>
            </a:r>
          </a:p>
          <a:p>
            <a:pPr algn="just">
              <a:lnSpc>
                <a:spcPct val="120000"/>
              </a:lnSpc>
              <a:spcAft>
                <a:spcPts val="600"/>
              </a:spcAft>
            </a:pPr>
            <a:r>
              <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Non. Vous n’êtes pas radioactif après un examen aux rayons X. Il n’y a donc pas de restrictions au niveau des contacts avec d’autres personnes.</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5</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
        <p:nvSpPr>
          <p:cNvPr id="5" name="Afgeronde rechthoek 4"/>
          <p:cNvSpPr/>
          <p:nvPr/>
        </p:nvSpPr>
        <p:spPr>
          <a:xfrm>
            <a:off x="514645" y="6049875"/>
            <a:ext cx="5846618" cy="1108363"/>
          </a:xfrm>
          <a:prstGeom prst="round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600"/>
              </a:spcAft>
            </a:pPr>
            <a:r>
              <a:rPr lang="fr-FR" sz="1600" dirty="0">
                <a:solidFill>
                  <a:schemeClr val="bg1"/>
                </a:solidFill>
                <a:latin typeface="Tahoma" panose="020B0604030504040204" pitchFamily="34" charset="0"/>
                <a:ea typeface="Tahoma" panose="020B0604030504040204" pitchFamily="34" charset="0"/>
                <a:cs typeface="Tahoma" panose="020B0604030504040204" pitchFamily="34" charset="0"/>
              </a:rPr>
              <a:t>D’autres questions ? N’hésitez pas à les poser aux collaborateurs du service d’imagerie médicale. Ils se feront un plaisir de vous renseigner!</a:t>
            </a:r>
          </a:p>
        </p:txBody>
      </p:sp>
    </p:spTree>
    <p:extLst>
      <p:ext uri="{BB962C8B-B14F-4D97-AF65-F5344CB8AC3E}">
        <p14:creationId xmlns:p14="http://schemas.microsoft.com/office/powerpoint/2010/main" val="1855193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6</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5" name="Tekstvak 4"/>
          <p:cNvSpPr txBox="1"/>
          <p:nvPr/>
        </p:nvSpPr>
        <p:spPr>
          <a:xfrm>
            <a:off x="13852" y="12564"/>
            <a:ext cx="6848205" cy="7855645"/>
          </a:xfrm>
          <a:prstGeom prst="rect">
            <a:avLst/>
          </a:prstGeom>
          <a:noFill/>
          <a:ln>
            <a:noFill/>
          </a:ln>
        </p:spPr>
        <p:txBody>
          <a:bodyPr wrap="square" lIns="540000" tIns="540000" rIns="540000" bIns="720000" rtlCol="0">
            <a:spAutoFit/>
          </a:bodyPr>
          <a:lstStyle/>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pPr>
            <a:r>
              <a:rPr lang="fr-FR" sz="140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Ce document s’inscrit dans le cadre de la campagne “Informations au patient”. Vous êtes libres de l’adapter pour un usage adéquat au sein de votre hôpital/service (par exemple: logo, insertion dans des documents existants,…). Veillez toujours à mentionner les références en première page.</a:t>
            </a:r>
            <a:endParaRPr lang="fr-FR"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Afgeronde rechthoek 5"/>
          <p:cNvSpPr/>
          <p:nvPr/>
        </p:nvSpPr>
        <p:spPr>
          <a:xfrm>
            <a:off x="505691" y="1224621"/>
            <a:ext cx="5846618" cy="3891665"/>
          </a:xfrm>
          <a:prstGeom prst="roundRect">
            <a:avLst>
              <a:gd name="adj" fmla="val 9134"/>
            </a:avLst>
          </a:prstGeom>
          <a:solidFill>
            <a:srgbClr val="F26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spcAft>
                <a:spcPts val="600"/>
              </a:spcAft>
              <a:tabLst>
                <a:tab pos="2695575" algn="l"/>
              </a:tabLst>
            </a:pPr>
            <a:r>
              <a:rPr lang="nl-BE" dirty="0">
                <a:solidFill>
                  <a:schemeClr val="bg1"/>
                </a:solidFill>
                <a:latin typeface="Tahoma" panose="020B0604030504040204" pitchFamily="34" charset="0"/>
                <a:ea typeface="Tahoma" panose="020B0604030504040204" pitchFamily="34" charset="0"/>
                <a:cs typeface="Tahoma" panose="020B0604030504040204" pitchFamily="34" charset="0"/>
              </a:rPr>
              <a:t>Pour de plus </a:t>
            </a:r>
            <a:r>
              <a:rPr lang="fr-BE" dirty="0">
                <a:solidFill>
                  <a:schemeClr val="bg1"/>
                </a:solidFill>
                <a:latin typeface="Tahoma" panose="020B0604030504040204" pitchFamily="34" charset="0"/>
                <a:ea typeface="Tahoma" panose="020B0604030504040204" pitchFamily="34" charset="0"/>
                <a:cs typeface="Tahoma" panose="020B0604030504040204" pitchFamily="34" charset="0"/>
              </a:rPr>
              <a:t>amples</a:t>
            </a:r>
            <a:r>
              <a:rPr lang="nl-BE" dirty="0">
                <a:solidFill>
                  <a:schemeClr val="bg1"/>
                </a:solidFill>
                <a:latin typeface="Tahoma" panose="020B0604030504040204" pitchFamily="34" charset="0"/>
                <a:ea typeface="Tahoma" panose="020B0604030504040204" pitchFamily="34" charset="0"/>
                <a:cs typeface="Tahoma" panose="020B0604030504040204" pitchFamily="34" charset="0"/>
              </a:rPr>
              <a:t> informations, rendez-vous sur ces deux sites: </a:t>
            </a: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65113">
              <a:lnSpc>
                <a:spcPct val="120000"/>
              </a:lnSpc>
              <a:tabLst>
                <a:tab pos="442913"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hlinkClick r:id="rId3"/>
            </a:endParaRPr>
          </a:p>
          <a:p>
            <a:pPr marL="265113">
              <a:lnSpc>
                <a:spcPct val="120000"/>
              </a:lnSpc>
              <a:tabLst>
                <a:tab pos="442913"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hlinkClick r:id="rId3"/>
            </a:endParaRPr>
          </a:p>
          <a:p>
            <a:pPr marL="265113">
              <a:lnSpc>
                <a:spcPct val="120000"/>
              </a:lnSpc>
              <a:tabLst>
                <a:tab pos="442913" algn="l"/>
              </a:tabLst>
            </a:pP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hlinkClick r:id="rId3"/>
              </a:rPr>
              <a:t>www.afcn.fgov.be</a:t>
            </a: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BE" sz="1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hlinkClick r:id="rId4"/>
              </a:rPr>
              <a:t>www.pasderayonssansraisons.be</a:t>
            </a: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530225" lvl="1">
              <a:lnSpc>
                <a:spcPct val="120000"/>
              </a:lnSpc>
              <a:buFont typeface="Wingdings" panose="05000000000000000000" pitchFamily="2" charset="2"/>
              <a:buChar char="Ø"/>
              <a:tabLst>
                <a:tab pos="2695575" algn="l"/>
              </a:tabLst>
            </a:pP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rPr>
              <a:t> Dossiers</a:t>
            </a:r>
          </a:p>
          <a:p>
            <a:pPr marL="530225" lvl="1">
              <a:lnSpc>
                <a:spcPct val="120000"/>
              </a:lnSpc>
              <a:buFont typeface="Wingdings" panose="05000000000000000000" pitchFamily="2" charset="2"/>
              <a:buChar char="Ø"/>
              <a:tabLst>
                <a:tab pos="2695575" algn="l"/>
              </a:tabLst>
            </a:pPr>
            <a:r>
              <a:rPr lang="nl-BE" sz="1400" dirty="0">
                <a:solidFill>
                  <a:schemeClr val="bg1"/>
                </a:solidFill>
                <a:latin typeface="Tahoma" panose="020B0604030504040204" pitchFamily="34" charset="0"/>
                <a:ea typeface="Tahoma" panose="020B0604030504040204" pitchFamily="34" charset="0"/>
                <a:cs typeface="Tahoma" panose="020B0604030504040204" pitchFamily="34" charset="0"/>
              </a:rPr>
              <a:t> Applications médicales  </a:t>
            </a:r>
          </a:p>
          <a:p>
            <a:pPr>
              <a:lnSpc>
                <a:spcPct val="120000"/>
              </a:lnSpc>
              <a:spcAft>
                <a:spcPts val="600"/>
              </a:spcAft>
              <a:tabLst>
                <a:tab pos="2695575" algn="l"/>
              </a:tabLst>
            </a:pPr>
            <a:endParaRPr lang="nl-BE"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tabLst>
                <a:tab pos="447675" algn="l"/>
                <a:tab pos="2873375" algn="l"/>
                <a:tab pos="3135313" algn="l"/>
              </a:tabLst>
            </a:pPr>
            <a:r>
              <a:rPr lang="nl-BE" sz="1600" dirty="0">
                <a:solidFill>
                  <a:srgbClr val="00B0F0"/>
                </a:solidFill>
                <a:latin typeface="Tahoma" panose="020B0604030504040204" pitchFamily="34" charset="0"/>
                <a:ea typeface="Tahoma" panose="020B0604030504040204" pitchFamily="34" charset="0"/>
                <a:cs typeface="Tahoma" panose="020B0604030504040204" pitchFamily="34" charset="0"/>
              </a:rPr>
              <a:t>	</a:t>
            </a:r>
          </a:p>
        </p:txBody>
      </p:sp>
      <p:pic>
        <p:nvPicPr>
          <p:cNvPr id="8" name="Picture 36" descr="Gerelateerde afbeeldi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32860" y="7413482"/>
            <a:ext cx="2519449" cy="1094271"/>
          </a:xfrm>
          <a:prstGeom prst="rect">
            <a:avLst/>
          </a:prstGeom>
          <a:noFill/>
          <a:ln>
            <a:noFill/>
          </a:ln>
        </p:spPr>
      </p:pic>
      <p:pic>
        <p:nvPicPr>
          <p:cNvPr id="10" name="Imag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4845" y="2190778"/>
            <a:ext cx="1905000" cy="1905000"/>
          </a:xfrm>
          <a:prstGeom prst="rect">
            <a:avLst/>
          </a:prstGeom>
        </p:spPr>
      </p:pic>
      <p:pic>
        <p:nvPicPr>
          <p:cNvPr id="11" name="Imag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55000" y="2190778"/>
            <a:ext cx="1905000" cy="1905000"/>
          </a:xfrm>
          <a:prstGeom prst="rect">
            <a:avLst/>
          </a:prstGeom>
        </p:spPr>
      </p:pic>
      <p:pic>
        <p:nvPicPr>
          <p:cNvPr id="3" name="Image 2"/>
          <p:cNvPicPr>
            <a:picLocks noChangeAspect="1"/>
          </p:cNvPicPr>
          <p:nvPr/>
        </p:nvPicPr>
        <p:blipFill>
          <a:blip r:embed="rId8"/>
          <a:stretch>
            <a:fillRect/>
          </a:stretch>
        </p:blipFill>
        <p:spPr>
          <a:xfrm>
            <a:off x="505691" y="7522467"/>
            <a:ext cx="2209800" cy="876300"/>
          </a:xfrm>
          <a:prstGeom prst="rect">
            <a:avLst/>
          </a:prstGeom>
        </p:spPr>
      </p:pic>
    </p:spTree>
    <p:extLst>
      <p:ext uri="{BB962C8B-B14F-4D97-AF65-F5344CB8AC3E}">
        <p14:creationId xmlns:p14="http://schemas.microsoft.com/office/powerpoint/2010/main" val="100722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116500" y="9607147"/>
            <a:ext cx="940526" cy="246221"/>
          </a:xfrm>
          <a:prstGeom prst="rect">
            <a:avLst/>
          </a:prstGeom>
          <a:noFill/>
        </p:spPr>
        <p:txBody>
          <a:bodyPr wrap="square" rtlCol="0">
            <a:spAutoFit/>
          </a:bodyPr>
          <a:lstStyle/>
          <a:p>
            <a:pPr algn="ctr"/>
            <a:fld id="{7A13CD0F-7886-42DC-BAD7-1DB972B3BCE5}"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7</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842" y="9215908"/>
            <a:ext cx="571500" cy="514350"/>
          </a:xfrm>
          <a:prstGeom prst="rect">
            <a:avLst/>
          </a:prstGeom>
        </p:spPr>
      </p:pic>
      <p:sp>
        <p:nvSpPr>
          <p:cNvPr id="5" name="Tekstvak 4"/>
          <p:cNvSpPr txBox="1"/>
          <p:nvPr/>
        </p:nvSpPr>
        <p:spPr>
          <a:xfrm>
            <a:off x="0" y="-136"/>
            <a:ext cx="6858000" cy="6439873"/>
          </a:xfrm>
          <a:prstGeom prst="rect">
            <a:avLst/>
          </a:prstGeom>
          <a:noFill/>
          <a:ln>
            <a:noFill/>
          </a:ln>
        </p:spPr>
        <p:txBody>
          <a:bodyPr wrap="square" lIns="540000" tIns="540000" rIns="540000" bIns="720000" rtlCol="0">
            <a:spAutoFit/>
          </a:bodyPr>
          <a:lstStyle/>
          <a:p>
            <a:pPr>
              <a:lnSpc>
                <a:spcPct val="90000"/>
              </a:lnSpc>
              <a:spcBef>
                <a:spcPts val="2400"/>
              </a:spcBef>
            </a:pPr>
            <a:r>
              <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rPr>
              <a:t>Contact </a:t>
            </a:r>
          </a:p>
          <a:p>
            <a:pPr>
              <a:lnSpc>
                <a:spcPct val="90000"/>
              </a:lnSpc>
              <a:spcBef>
                <a:spcPts val="600"/>
              </a:spcBef>
              <a:spcAft>
                <a:spcPts val="1800"/>
              </a:spcAft>
            </a:pPr>
            <a:r>
              <a:rPr lang="nl-BE" sz="2400" dirty="0">
                <a:solidFill>
                  <a:srgbClr val="0055A4"/>
                </a:solidFill>
                <a:latin typeface="Tahoma" panose="020B0604030504040204" pitchFamily="34" charset="0"/>
                <a:ea typeface="Tahoma" panose="020B0604030504040204" pitchFamily="34" charset="0"/>
                <a:cs typeface="Tahoma" panose="020B0604030504040204" pitchFamily="34" charset="0"/>
              </a:rPr>
              <a:t>Service d’imagerie médicale </a:t>
            </a:r>
          </a:p>
          <a:p>
            <a:r>
              <a:rPr lang="nl-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Aalst </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Moorselbaan 164 - 9300 Aalst </a:t>
            </a:r>
          </a:p>
          <a:p>
            <a:pPr>
              <a:lnSpc>
                <a:spcPct val="120000"/>
              </a:lnSpc>
            </a:pPr>
            <a:r>
              <a:rPr lang="fr-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053 72 </a:t>
            </a: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42 53</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053 72 41 23</a:t>
            </a:r>
          </a:p>
          <a:p>
            <a:pPr>
              <a:lnSpc>
                <a:spcPct val="120000"/>
              </a:lnSpc>
            </a:pPr>
            <a:r>
              <a:rPr lang="fr-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Mbv.Aalst@olvz-aalst.be</a:t>
            </a: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spcBef>
                <a:spcPts val="900"/>
              </a:spcBef>
            </a:pPr>
            <a:r>
              <a:rPr lang="fr-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Asse</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Bloklaan 5 - 1730 Asse </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02 300 62 57</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02 300 62 59</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Mbv.Asse@olvz-aalst.be</a:t>
            </a:r>
          </a:p>
          <a:p>
            <a:pPr>
              <a:spcBef>
                <a:spcPts val="900"/>
              </a:spcBef>
            </a:pPr>
            <a:r>
              <a:rPr lang="nl-BE" sz="1400" b="1" dirty="0">
                <a:solidFill>
                  <a:srgbClr val="00AEEF"/>
                </a:solidFill>
                <a:latin typeface="Tahoma" panose="020B0604030504040204" pitchFamily="34" charset="0"/>
                <a:ea typeface="Tahoma" panose="020B0604030504040204" pitchFamily="34" charset="0"/>
                <a:cs typeface="Tahoma" panose="020B0604030504040204" pitchFamily="34" charset="0"/>
              </a:rPr>
              <a:t>Campus Ninove</a:t>
            </a:r>
            <a:endParaRPr lang="nl-BE" sz="1400" dirty="0">
              <a:solidFill>
                <a:srgbClr val="00AEEF"/>
              </a:solidFill>
              <a:latin typeface="Tahoma" panose="020B0604030504040204" pitchFamily="34" charset="0"/>
              <a:ea typeface="Tahoma" panose="020B0604030504040204" pitchFamily="34" charset="0"/>
              <a:cs typeface="Tahoma" panose="020B0604030504040204" pitchFamily="34" charset="0"/>
            </a:endParaRP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Biezenstraat 2 - 9400 Ninove</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Tel: 054 31 20 10</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Fax: 054 31 20 15</a:t>
            </a:r>
          </a:p>
          <a:p>
            <a:pPr>
              <a:lnSpc>
                <a:spcPct val="120000"/>
              </a:lnSpc>
            </a:pPr>
            <a:r>
              <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Mbv.Ninove@olvz-aalst.be</a:t>
            </a:r>
          </a:p>
          <a:p>
            <a:pPr algn="just">
              <a:spcAft>
                <a:spcPts val="1200"/>
              </a:spcAft>
            </a:pPr>
            <a:endParaRPr lang="nl-BE" sz="1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181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52" y="9290050"/>
            <a:ext cx="571500" cy="514350"/>
          </a:xfrm>
          <a:prstGeom prst="rect">
            <a:avLst/>
          </a:prstGeom>
        </p:spPr>
      </p:pic>
      <p:sp>
        <p:nvSpPr>
          <p:cNvPr id="2" name="Tekstvak 1"/>
          <p:cNvSpPr txBox="1"/>
          <p:nvPr/>
        </p:nvSpPr>
        <p:spPr>
          <a:xfrm>
            <a:off x="5760000" y="9360000"/>
            <a:ext cx="940526" cy="246221"/>
          </a:xfrm>
          <a:prstGeom prst="rect">
            <a:avLst/>
          </a:prstGeom>
          <a:noFill/>
        </p:spPr>
        <p:txBody>
          <a:bodyPr wrap="square" rtlCol="0">
            <a:spAutoFit/>
          </a:bodyPr>
          <a:lstStyle/>
          <a:p>
            <a:pPr algn="ctr"/>
            <a:fld id="{E627EB3B-B7B3-4902-B3CD-935BA4B31999}" type="slidenum">
              <a:rPr lang="nl-BE" sz="1000" b="1" smtClean="0">
                <a:solidFill>
                  <a:srgbClr val="0055A4"/>
                </a:solidFill>
                <a:latin typeface="Tahoma" panose="020B0604030504040204" pitchFamily="34" charset="0"/>
                <a:ea typeface="Tahoma" panose="020B0604030504040204" pitchFamily="34" charset="0"/>
                <a:cs typeface="Tahoma" panose="020B0604030504040204" pitchFamily="34" charset="0"/>
              </a:rPr>
              <a:t>8</a:t>
            </a:fld>
            <a:endParaRPr lang="nl-BE" sz="1000" b="1" dirty="0">
              <a:solidFill>
                <a:srgbClr val="0055A4"/>
              </a:solidFill>
              <a:latin typeface="Tahoma" panose="020B0604030504040204" pitchFamily="34" charset="0"/>
              <a:ea typeface="Tahoma" panose="020B0604030504040204" pitchFamily="34" charset="0"/>
              <a:cs typeface="Tahoma" panose="020B0604030504040204" pitchFamily="34" charset="0"/>
            </a:endParaRPr>
          </a:p>
        </p:txBody>
      </p:sp>
      <p:sp>
        <p:nvSpPr>
          <p:cNvPr id="7" name="Rechthoek 6"/>
          <p:cNvSpPr/>
          <p:nvPr/>
        </p:nvSpPr>
        <p:spPr>
          <a:xfrm>
            <a:off x="3910412" y="5165005"/>
            <a:ext cx="2523051" cy="4103367"/>
          </a:xfrm>
          <a:prstGeom prst="rect">
            <a:avLst/>
          </a:prstGeom>
        </p:spPr>
        <p:txBody>
          <a:bodyPr wrap="square">
            <a:spAutoFit/>
          </a:bodyPr>
          <a:lstStyle/>
          <a:p>
            <a:pPr algn="just">
              <a:lnSpc>
                <a:spcPct val="120000"/>
              </a:lnSpc>
              <a:spcAft>
                <a:spcPts val="600"/>
              </a:spcAft>
            </a:pPr>
            <a:endParaRPr lang="nl-BE" sz="1050" spc="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spcAft>
                <a:spcPts val="600"/>
              </a:spcAft>
            </a:pPr>
            <a:r>
              <a:rPr lang="fr-FR" sz="1050" spc="4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Avertissement</a:t>
            </a:r>
          </a:p>
          <a:p>
            <a:pPr algn="just">
              <a:lnSpc>
                <a:spcPct val="120000"/>
              </a:lnSpc>
            </a:pPr>
            <a:r>
              <a:rPr lang="fr-FR" sz="1050" i="1"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Les informations contenues dans cette brochure sont à caractère général et visent à vous donner une idée globale des soins et des informations que vous pouvez attendre. Pour toutes situations, y compris la vôtre, d’autres avis ou procédures peuvent être d’application. Cette brochure ne remplace donc pas les informations que vous avez déjà reçues de votre médecin traitant compte tenu de votre état spécifique. Si après lecture, vous avez d’autres questions, prenez-en éventuellement note et dans tous les cas, parlez-en à votre médecin traitant. </a:t>
            </a:r>
          </a:p>
          <a:p>
            <a:pPr>
              <a:lnSpc>
                <a:spcPct val="120000"/>
              </a:lnSpc>
            </a:pPr>
            <a:r>
              <a:rPr lang="fr-FR"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20000"/>
              </a:lnSpc>
            </a:pPr>
            <a:r>
              <a:rPr lang="fr-FR"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Version juin 2020	</a:t>
            </a:r>
          </a:p>
          <a:p>
            <a:pPr>
              <a:lnSpc>
                <a:spcPct val="120000"/>
              </a:lnSpc>
            </a:pPr>
            <a:endParaRPr lang="nl-BE" sz="105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3741148"/>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1012</Words>
  <Application>Microsoft Office PowerPoint</Application>
  <PresentationFormat>A4 Paper (210x297 mm)</PresentationFormat>
  <Paragraphs>134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Tahoma</vt:lpstr>
      <vt:lpstr>Wingdings</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OLVZ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 Van Raemdonck</dc:creator>
  <cp:lastModifiedBy>VAN SLAMBROUCK Katrien</cp:lastModifiedBy>
  <cp:revision>176</cp:revision>
  <dcterms:created xsi:type="dcterms:W3CDTF">2018-11-21T13:26:17Z</dcterms:created>
  <dcterms:modified xsi:type="dcterms:W3CDTF">2020-06-12T12:27:14Z</dcterms:modified>
</cp:coreProperties>
</file>